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3.xml" ContentType="application/vnd.openxmlformats-officedocument.presentationml.notesSlide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notesSlide4.xml" ContentType="application/vnd.openxmlformats-officedocument.presentationml.notesSlide+xml"/>
  <Override PartName="/ppt/_rels/presentation.xml.rels" ContentType="application/vnd.openxmlformats-package.relationships+xml"/>
  <Override PartName="/ppt/media/image6.png" ContentType="image/png"/>
  <Override PartName="/ppt/media/image1.jpeg" ContentType="image/jpeg"/>
  <Override PartName="/ppt/media/image3.png" ContentType="image/png"/>
  <Override PartName="/ppt/media/image7.png" ContentType="image/png"/>
  <Override PartName="/ppt/media/image5.jpeg" ContentType="image/jpeg"/>
  <Override PartName="/ppt/media/image4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&lt;en-tête&gt;</a:t>
            </a:r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fr-FR"/>
              <a:t>&lt;pied de page&gt;</a:t>
            </a:r>
            <a:endParaRPr/>
          </a:p>
        </p:txBody>
      </p:sp>
      <p:sp>
        <p:nvSpPr>
          <p:cNvPr id="9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635EB472-ECE1-4CDC-940A-0111FC92C6EC}" type="slidenum">
              <a:rPr lang="fr-FR"/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6D14348D-20A8-4187-8E3E-DE743D417B91}" type="slidenum">
              <a:rPr lang="fr-FR" sz="1200">
                <a:solidFill>
                  <a:srgbClr val="000000"/>
                </a:solidFill>
                <a:latin typeface="Calibri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C0069209-EA41-49DF-9448-6958EE342AFC}" type="slidenum">
              <a:rPr lang="fr-FR" sz="1200">
                <a:solidFill>
                  <a:srgbClr val="000000"/>
                </a:solidFill>
                <a:latin typeface="Calibri"/>
                <a:ea typeface="+mn-ea"/>
              </a:rPr>
              <a:t>&lt;numéro&gt;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43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44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2195640" y="274680"/>
            <a:ext cx="649080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8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8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2195640" y="274680"/>
            <a:ext cx="649080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692280"/>
            <a:ext cx="9143640" cy="360000"/>
          </a:xfrm>
          <a:prstGeom prst="rect">
            <a:avLst/>
          </a:prstGeom>
          <a:solidFill>
            <a:srgbClr val="7545a9"/>
          </a:solidFill>
          <a:ln w="25560">
            <a:noFill/>
          </a:ln>
        </p:spPr>
      </p:sp>
      <p:pic>
        <p:nvPicPr>
          <p:cNvPr descr="" id="1" name="Image 9"/>
          <p:cNvPicPr/>
          <p:nvPr/>
        </p:nvPicPr>
        <p:blipFill>
          <a:blip r:embed="rId2"/>
          <a:stretch>
            <a:fillRect/>
          </a:stretch>
        </p:blipFill>
        <p:spPr>
          <a:xfrm>
            <a:off x="468360" y="54000"/>
            <a:ext cx="1298160" cy="150300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260280"/>
            <a:ext cx="2626920" cy="6597360"/>
          </a:xfrm>
          <a:prstGeom prst="rect">
            <a:avLst/>
          </a:prstGeom>
          <a:gradFill>
            <a:gsLst>
              <a:gs pos="0">
                <a:srgbClr val="d9d9d9"/>
              </a:gs>
              <a:gs pos="50000">
                <a:srgbClr val="f2f2f2"/>
              </a:gs>
              <a:gs pos="100000">
                <a:srgbClr val="d9d9d9"/>
              </a:gs>
            </a:gsLst>
            <a:lin ang="16200000"/>
          </a:gradFill>
          <a:ln w="25560">
            <a:noFill/>
          </a:ln>
        </p:spPr>
      </p:sp>
      <p:sp>
        <p:nvSpPr>
          <p:cNvPr id="3" name="CustomShape 3"/>
          <p:cNvSpPr/>
          <p:nvPr/>
        </p:nvSpPr>
        <p:spPr>
          <a:xfrm>
            <a:off x="6588000" y="5950080"/>
            <a:ext cx="208728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fr-FR" u="sng">
                <a:solidFill>
                  <a:srgbClr val="000000"/>
                </a:solidFill>
                <a:latin typeface="Calibri"/>
              </a:rPr>
              <a:t>www.ac-dijon.fr</a:t>
            </a:r>
            <a:endParaRPr/>
          </a:p>
        </p:txBody>
      </p:sp>
      <p:sp>
        <p:nvSpPr>
          <p:cNvPr id="4" name="CustomShape 4"/>
          <p:cNvSpPr/>
          <p:nvPr/>
        </p:nvSpPr>
        <p:spPr>
          <a:xfrm>
            <a:off x="611280" y="0"/>
            <a:ext cx="1657080" cy="90756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pic>
        <p:nvPicPr>
          <p:cNvPr descr="" id="5" name="Imag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-270000" y="2558880"/>
            <a:ext cx="3166560" cy="3666600"/>
          </a:xfrm>
          <a:prstGeom prst="rect">
            <a:avLst/>
          </a:prstGeom>
          <a:ln>
            <a:noFill/>
          </a:ln>
        </p:spPr>
      </p:pic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4320" y="260640"/>
            <a:ext cx="9139320" cy="25200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fr-FR" sz="4400">
                <a:solidFill>
                  <a:srgbClr val="ffffff"/>
                </a:solidFill>
                <a:latin typeface="Calibri"/>
              </a:rPr>
              <a:t>Cliquez pour éditer le format du texte-titreModifiez le style du titre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10/12/2017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87E54B45-D797-493A-9C5A-13AA1351387D}" type="slidenum">
              <a:rPr lang="fr-FR" sz="1200">
                <a:solidFill>
                  <a:srgbClr val="898989"/>
                </a:solidFill>
                <a:latin typeface="Calibri"/>
              </a:rPr>
              <a:t>&lt;numéro&gt;</a:t>
            </a:fld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692280"/>
            <a:ext cx="9143640" cy="360000"/>
          </a:xfrm>
          <a:prstGeom prst="rect">
            <a:avLst/>
          </a:prstGeom>
          <a:solidFill>
            <a:srgbClr val="7545a9"/>
          </a:solidFill>
          <a:ln w="25560">
            <a:noFill/>
          </a:ln>
        </p:spPr>
      </p:sp>
      <p:pic>
        <p:nvPicPr>
          <p:cNvPr descr="" id="46" name="Image 9"/>
          <p:cNvPicPr/>
          <p:nvPr/>
        </p:nvPicPr>
        <p:blipFill>
          <a:blip r:embed="rId2"/>
          <a:stretch>
            <a:fillRect/>
          </a:stretch>
        </p:blipFill>
        <p:spPr>
          <a:xfrm>
            <a:off x="468360" y="54000"/>
            <a:ext cx="1298160" cy="1503000"/>
          </a:xfrm>
          <a:prstGeom prst="rect">
            <a:avLst/>
          </a:prstGeom>
          <a:ln>
            <a:noFill/>
          </a:ln>
        </p:spPr>
      </p:pic>
      <p:sp>
        <p:nvSpPr>
          <p:cNvPr id="47" name="PlaceHolder 2"/>
          <p:cNvSpPr>
            <a:spLocks noGrp="1"/>
          </p:cNvSpPr>
          <p:nvPr>
            <p:ph type="title"/>
          </p:nvPr>
        </p:nvSpPr>
        <p:spPr>
          <a:xfrm>
            <a:off x="2195640" y="274680"/>
            <a:ext cx="6490800" cy="1142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3200">
                <a:solidFill>
                  <a:srgbClr val="ffffff"/>
                </a:solidFill>
                <a:latin typeface="Calibri"/>
              </a:rPr>
              <a:t>Cliquez pour éditer le format du texte-titreModifiez le style du titre</a:t>
            </a:r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Septième niveau de planModifier les styles du texte du masque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Cinquième niveau</a:t>
            </a:r>
            <a:endParaRPr/>
          </a:p>
        </p:txBody>
      </p:sp>
      <p:sp>
        <p:nvSpPr>
          <p:cNvPr id="49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10/12/2017</a:t>
            </a:r>
            <a:endParaRPr/>
          </a:p>
        </p:txBody>
      </p:sp>
      <p:sp>
        <p:nvSpPr>
          <p:cNvPr id="50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51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63075DED-96A4-42AA-8106-75650CD0754A}" type="slidenum">
              <a:rPr lang="fr-FR" sz="1200">
                <a:solidFill>
                  <a:srgbClr val="898989"/>
                </a:solidFill>
                <a:latin typeface="Calibri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cache.media.education.gouv.fr/file/09_-_septembre/55/2/2017_guide_RV_carriere_enseignants_education_psyEN_V3_804552.pdf" TargetMode="External"/><Relationship Id="rId2" Type="http://schemas.openxmlformats.org/officeDocument/2006/relationships/hyperlink" Target="http://cache.media.education.gouv.fr/file/09_-_septembre/55/2/2017_guide_RV_carriere_enseignants_education_psyEN_V3_804552.pdf" TargetMode="External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cache.media.education.gouv.fr/file/10_-_octobre/68/8/2017_PPCR_calendrier_837688.pdf" TargetMode="External"/><Relationship Id="rId2" Type="http://schemas.openxmlformats.org/officeDocument/2006/relationships/hyperlink" Target="http://cache.media.education.gouv.fr/file/10_-_octobre/68/8/2017_PPCR_calendrier_837688.pdf" TargetMode="External"/><Relationship Id="rId3" Type="http://schemas.openxmlformats.org/officeDocument/2006/relationships/hyperlink" Target="http://cache.media.education.gouv.fr/file/10_-_octobre/68/8/2017_PPCR_calendrier_837688.pdf" TargetMode="External"/><Relationship Id="rId4" Type="http://schemas.openxmlformats.org/officeDocument/2006/relationships/hyperlink" Target="http://cache.media.education.gouv.fr/file/09_-_septembre/21/0/2017_document_aide_carriere_enseignants_V2_804210.pdf" TargetMode="External"/><Relationship Id="rId5" Type="http://schemas.openxmlformats.org/officeDocument/2006/relationships/hyperlink" Target="http://cache.media.education.gouv.fr/file/09_-_septembre/21/0/2017_document_aide_carriere_enseignants_V2_804210.pdf" TargetMode="External"/><Relationship Id="rId6" Type="http://schemas.openxmlformats.org/officeDocument/2006/relationships/hyperlink" Target="http://www.education.gouv.fr/cid73215/le-referentiel-de-competences-des-enseignants-au-bo-du-25-juillet-2013.html" TargetMode="External"/><Relationship Id="rId7" Type="http://schemas.openxmlformats.org/officeDocument/2006/relationships/hyperlink" Target="http://www.education.gouv.fr/cid73215/le-referentiel-de-competences-des-enseignants-au-bo-du-25-juillet-2013.html" TargetMode="External"/><Relationship Id="rId8" Type="http://schemas.openxmlformats.org/officeDocument/2006/relationships/slideLayout" Target="../slideLayouts/slideLayout13.xml"/><Relationship Id="rId9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://www.cafepedagogique.net/lexpresso/Documents/docsjoints/grilles2017.pdf" TargetMode="Externa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680" y="260280"/>
            <a:ext cx="9138960" cy="252072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2987640" y="3357720"/>
            <a:ext cx="5760720" cy="2280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fr-FR" sz="3200">
                <a:solidFill>
                  <a:srgbClr val="7545a9"/>
                </a:solidFill>
                <a:latin typeface="Calibri"/>
              </a:rPr>
              <a:t>Le protocole PPCR</a:t>
            </a:r>
            <a:endParaRPr/>
          </a:p>
          <a:p>
            <a:pPr>
              <a:lnSpc>
                <a:spcPct val="100000"/>
              </a:lnSpc>
            </a:pPr>
            <a:r>
              <a:rPr b="1" lang="fr-FR" sz="3200">
                <a:solidFill>
                  <a:srgbClr val="7545a9"/>
                </a:solidFill>
                <a:latin typeface="Calibri"/>
              </a:rPr>
              <a:t>Parcours Professionnels, Carrières et Rémunérations 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791640" y="548640"/>
            <a:ext cx="7738200" cy="56376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3600">
                <a:solidFill>
                  <a:srgbClr val="ffffff"/>
                </a:solidFill>
                <a:latin typeface="Calibri"/>
              </a:rPr>
              <a:t>PPCR </a:t>
            </a:r>
            <a:r>
              <a:rPr b="1" lang="fr-FR" sz="2800">
                <a:solidFill>
                  <a:srgbClr val="ffffff"/>
                </a:solidFill>
                <a:latin typeface="Calibri"/>
              </a:rPr>
              <a:t>-1  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1146960" y="1362600"/>
            <a:ext cx="7354800" cy="5306400"/>
          </a:xfrm>
          <a:prstGeom prst="rect">
            <a:avLst/>
          </a:prstGeom>
        </p:spPr>
        <p:txBody>
          <a:bodyPr/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Le  protocole Parcours Professionnels, Carrières et Rémunérations (PPCR) qui traverse toute la Fonction Publique est une réforme du mode d’évaluation.  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Textes de référence :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Calibri"/>
              </a:rPr>
              <a:t>Décrets n° 2017-786 du 5 mai 2017et n° 2017-120 du 1er février 2017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Calibri"/>
              </a:rPr>
              <a:t>Arrêté du 5 mai 2017</a:t>
            </a:r>
            <a:endParaRPr/>
          </a:p>
          <a:p>
            <a:r>
              <a:rPr lang="fr-FR" sz="2000">
                <a:solidFill>
                  <a:srgbClr val="000000"/>
                </a:solidFill>
                <a:latin typeface="Calibri"/>
              </a:rPr>
              <a:t>	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	</a:t>
            </a:r>
            <a:endParaRPr/>
          </a:p>
          <a:p>
            <a:r>
              <a:rPr lang="fr-FR" sz="2000">
                <a:solidFill>
                  <a:srgbClr val="000000"/>
                </a:solidFill>
                <a:latin typeface="Calibri"/>
              </a:rPr>
              <a:t>          </a:t>
            </a:r>
            <a:r>
              <a:rPr lang="fr-FR" sz="2000" u="sng">
                <a:solidFill>
                  <a:srgbClr val="0000ff"/>
                </a:solidFill>
                <a:latin typeface="Calibri"/>
                <a:hlinkClick r:id="rId1"/>
              </a:rPr>
              <a:t>un guide avec toutes les </a:t>
            </a:r>
            <a:r>
              <a:rPr lang="fr-FR" sz="2000" u="sng">
                <a:solidFill>
                  <a:srgbClr val="0000ff"/>
                </a:solidFill>
                <a:latin typeface="Calibri"/>
                <a:hlinkClick r:id="rId2"/>
              </a:rPr>
              <a:t>informations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Objectif principal : mieux accompagner le développement professionnel et personnel par :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sz="1200">
                <a:solidFill>
                  <a:srgbClr val="000000"/>
                </a:solidFill>
                <a:latin typeface="Calibri"/>
              </a:rPr>
              <a:t>Une amélioration  du déroulement de la carrière (nouvelle grille indiciaire, accès à la classe exceptionnelle)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sz="1200">
                <a:solidFill>
                  <a:srgbClr val="000000"/>
                </a:solidFill>
                <a:latin typeface="Calibri"/>
              </a:rPr>
              <a:t>Une modernisation et une revalorisation des métiers de l'Éducation nationale (2013 -&gt;)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5" name="CustomShape 3"/>
          <p:cNvSpPr/>
          <p:nvPr/>
        </p:nvSpPr>
        <p:spPr>
          <a:xfrm>
            <a:off x="1146960" y="3501000"/>
            <a:ext cx="1038960" cy="33552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e19ff"/>
          </a:solidFill>
          <a:ln w="25560">
            <a:solidFill>
              <a:srgbClr val="bb12bc"/>
            </a:solidFill>
            <a:round/>
          </a:ln>
        </p:spPr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80560" y="520560"/>
            <a:ext cx="8040960" cy="61596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3600">
                <a:solidFill>
                  <a:srgbClr val="ffffff"/>
                </a:solidFill>
                <a:latin typeface="Calibri"/>
              </a:rPr>
              <a:t>PPCR </a:t>
            </a:r>
            <a:r>
              <a:rPr b="1" lang="fr-FR" sz="2400">
                <a:solidFill>
                  <a:srgbClr val="ffffff"/>
                </a:solidFill>
                <a:latin typeface="Calibri"/>
              </a:rPr>
              <a:t>-2</a:t>
            </a:r>
            <a:r>
              <a:rPr b="1" lang="fr-FR" sz="3600">
                <a:solidFill>
                  <a:srgbClr val="ffffff"/>
                </a:solidFill>
                <a:latin typeface="Calibri"/>
              </a:rPr>
              <a:t>  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755640" y="1124640"/>
            <a:ext cx="8165880" cy="5400360"/>
          </a:xfrm>
          <a:prstGeom prst="rect">
            <a:avLst/>
          </a:prstGeom>
        </p:spPr>
        <p:txBody>
          <a:bodyPr/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Modalités  : 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u="sng">
                <a:solidFill>
                  <a:srgbClr val="0000ff"/>
                </a:solidFill>
                <a:latin typeface="Calibri"/>
                <a:hlinkClick r:id="rId1"/>
              </a:rPr>
              <a:t>3 rendez-vous de carrière 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6e et 8e échelon : possibilité d’accélération de carrière d’une année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9e échelon :  accès à la hors classe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L’accompagnement individuel ou collectif 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Le rendez-vous de carrière :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Un temps réflexif sur le chemin parcouru professionnellement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Un temps d’échanges sur les compétences acquises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Une mise en perspective d’une évolution professionnelle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Se préparer au RDVC :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u="sng">
                <a:solidFill>
                  <a:srgbClr val="0000ff"/>
                </a:solidFill>
                <a:latin typeface="Calibri"/>
                <a:hlinkClick r:id="rId2"/>
              </a:rPr>
              <a:t>Une information préalable (juin N-1 et 4 semaines</a:t>
            </a:r>
            <a:r>
              <a:rPr lang="fr-FR" u="sng">
                <a:solidFill>
                  <a:srgbClr val="0000ff"/>
                </a:solidFill>
                <a:latin typeface="Calibri"/>
                <a:hlinkClick r:id="rId3"/>
              </a:rPr>
              <a:t>)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u="sng">
                <a:solidFill>
                  <a:srgbClr val="0000ff"/>
                </a:solidFill>
                <a:latin typeface="Calibri"/>
                <a:hlinkClick r:id="rId4"/>
              </a:rPr>
              <a:t>un document de référence </a:t>
            </a:r>
            <a:r>
              <a:rPr lang="fr-FR" u="sng">
                <a:solidFill>
                  <a:srgbClr val="0000ff"/>
                </a:solidFill>
                <a:latin typeface="Calibri"/>
                <a:hlinkClick r:id="rId5"/>
              </a:rPr>
              <a:t>(facultatif</a:t>
            </a:r>
            <a:r>
              <a:rPr lang="fr-FR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u="sng">
                <a:solidFill>
                  <a:srgbClr val="0000ff"/>
                </a:solidFill>
                <a:latin typeface="Calibri"/>
                <a:hlinkClick r:id="rId6"/>
              </a:rPr>
              <a:t>Référentiel des compétences professionnelles des métiers du professorat et de l'éducation (arrêté du 1er juillet 2013 - JO du 18 juillet 2013</a:t>
            </a:r>
            <a:r>
              <a:rPr lang="fr-FR" u="sng">
                <a:solidFill>
                  <a:srgbClr val="0000ff"/>
                </a:solidFill>
                <a:latin typeface="Calibri"/>
                <a:hlinkClick r:id="rId7"/>
              </a:rPr>
              <a:t>)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907920" y="508680"/>
            <a:ext cx="8040960" cy="61596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lang="fr-FR" sz="3600">
                <a:solidFill>
                  <a:srgbClr val="ffffff"/>
                </a:solidFill>
                <a:latin typeface="Calibri"/>
              </a:rPr>
              <a:t>PPCR </a:t>
            </a:r>
            <a:r>
              <a:rPr b="1" lang="fr-FR" sz="2400">
                <a:solidFill>
                  <a:srgbClr val="ffffff"/>
                </a:solidFill>
                <a:latin typeface="Calibri"/>
              </a:rPr>
              <a:t>-3</a:t>
            </a:r>
            <a:r>
              <a:rPr b="1" lang="fr-FR" sz="3600">
                <a:solidFill>
                  <a:srgbClr val="ffffff"/>
                </a:solidFill>
                <a:latin typeface="Calibri"/>
              </a:rPr>
              <a:t>  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251640" y="1124640"/>
            <a:ext cx="8669880" cy="5400360"/>
          </a:xfrm>
          <a:prstGeom prst="rect">
            <a:avLst/>
          </a:prstGeom>
        </p:spPr>
        <p:txBody>
          <a:bodyPr/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2 étapes et 3 moments :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une observation d’une situation professionnelle (chef d’établissement et inspecteur)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un entretien (inspecteur)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un entretien (chef d’établissement)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Une appréciation (</a:t>
            </a:r>
            <a:r>
              <a:rPr lang="fr-FR" sz="2000" u="sng">
                <a:solidFill>
                  <a:srgbClr val="0000ff"/>
                </a:solidFill>
                <a:latin typeface="Calibri"/>
                <a:hlinkClick r:id="rId1"/>
              </a:rPr>
              <a:t>cf. grille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croisée des évaluateurs  :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fr-FR" sz="1400">
                <a:solidFill>
                  <a:srgbClr val="000000"/>
                </a:solidFill>
                <a:latin typeface="Calibri"/>
              </a:rPr>
              <a:t>(11 items)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fr-FR" sz="1400">
                <a:solidFill>
                  <a:srgbClr val="000000"/>
                </a:solidFill>
                <a:latin typeface="Calibri"/>
              </a:rPr>
              <a:t>Une appréciation littérale de chaque évaluateur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finale de l’autorité académique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possibilité de la commenter et de la contester avant la CAPA (automne année N)</a:t>
            </a:r>
            <a:endParaRPr/>
          </a:p>
          <a:p>
            <a:endParaRPr/>
          </a:p>
          <a:p>
            <a:r>
              <a:rPr lang="fr-FR" sz="2000">
                <a:solidFill>
                  <a:srgbClr val="000000"/>
                </a:solidFill>
                <a:latin typeface="Calibri"/>
              </a:rPr>
              <a:t>…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. une information en continue via l’application SIAE et la boite académique</a:t>
            </a:r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